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356" r:id="rId3"/>
    <p:sldId id="373" r:id="rId4"/>
    <p:sldId id="375" r:id="rId5"/>
    <p:sldId id="376" r:id="rId6"/>
    <p:sldId id="315" r:id="rId7"/>
  </p:sldIdLst>
  <p:sldSz cx="10058400" cy="7772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50941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101882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52823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203764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52" autoAdjust="0"/>
  </p:normalViewPr>
  <p:slideViewPr>
    <p:cSldViewPr>
      <p:cViewPr varScale="1">
        <p:scale>
          <a:sx n="95" d="100"/>
          <a:sy n="95" d="100"/>
        </p:scale>
        <p:origin x="90" y="3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16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2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8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8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1E6CA2-1A78-4FB2-8824-19BF0EFF1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7343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2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7775" y="696913"/>
            <a:ext cx="451485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2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8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8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BF8EA6-6797-4846-B0F0-DFF8168D8B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4253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9EC6C7D-E13C-47CE-8A56-49DC6E64F056}" type="slidenum">
              <a:rPr lang="en-US" altLang="en-US">
                <a:latin typeface="Arial" panose="020B0604020202020204" pitchFamily="34" charset="0"/>
              </a:rPr>
              <a:pPr/>
              <a:t>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AD350C-6C7C-47F1-BD45-ED0E3BCA7C01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36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AD350C-6C7C-47F1-BD45-ED0E3BCA7C01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64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AD350C-6C7C-47F1-BD45-ED0E3BCA7C01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12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AD350C-6C7C-47F1-BD45-ED0E3BCA7C01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12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3648" indent="-28986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9459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3243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7027" indent="-231892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0810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4594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78378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2161" indent="-2318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7B56DF9-3B11-4D8D-A0FB-BB0051D5EEA7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7775" y="696913"/>
            <a:ext cx="4514850" cy="3487737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8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763521"/>
            <a:ext cx="9909969" cy="119284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9660" y="1899920"/>
            <a:ext cx="8549640" cy="16570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089660" y="7081520"/>
            <a:ext cx="2095500" cy="5181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71900" y="7081520"/>
            <a:ext cx="3185160" cy="5181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43800" y="7081520"/>
            <a:ext cx="2095500" cy="51816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62F2CA8-A87F-4CEC-B4E8-CD12E270D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2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96912-31E9-4FEB-8A1D-EA3E379E02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04455" y="242888"/>
            <a:ext cx="2146142" cy="6707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6032" y="242888"/>
            <a:ext cx="6270783" cy="67072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5974C-061C-420F-BF7A-1E37C64F2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386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032" y="242889"/>
            <a:ext cx="8572341" cy="1657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00957" y="2286741"/>
            <a:ext cx="4191000" cy="4663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9597" y="2286741"/>
            <a:ext cx="4191000" cy="46634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04019-20C4-4CF5-BC72-56FF6D2C0C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0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07841-114D-4917-88DF-230E76E3A8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22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0C99-893E-4FBF-B33E-6AAB9AE587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61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0957" y="2286741"/>
            <a:ext cx="4191000" cy="46634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9597" y="2286741"/>
            <a:ext cx="4191000" cy="46634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34B91-7A7C-41B6-8084-E5BB498417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90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AFD0D-9120-4A5D-8833-4F9ADC563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13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98AAC-34FF-4C9F-AB9E-28F406B68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32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747BB-5C94-4838-82C4-4C42380042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71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EF12A-DFCC-4165-8E8D-3F8979AB8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19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35D1-6EC8-4491-8AC1-5D7FFE2FC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13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9264" y="1245024"/>
            <a:ext cx="481965" cy="53795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80111" y="1245024"/>
            <a:ext cx="361474" cy="537951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95472" y="1723602"/>
            <a:ext cx="464503" cy="537951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002348" y="1723602"/>
            <a:ext cx="405130" cy="537951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9700" y="1640841"/>
            <a:ext cx="616427" cy="47857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38200" y="1122681"/>
            <a:ext cx="34925" cy="119284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87205" y="2018665"/>
            <a:ext cx="9049068" cy="3598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64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66032" y="242889"/>
            <a:ext cx="8572341" cy="165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0957" y="2286741"/>
            <a:ext cx="8549640" cy="466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78255" y="7076123"/>
            <a:ext cx="20955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54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3360" y="7076123"/>
            <a:ext cx="318516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54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6365" y="7076123"/>
            <a:ext cx="2095500" cy="51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540" smtClean="0"/>
            </a:lvl1pPr>
          </a:lstStyle>
          <a:p>
            <a:pPr>
              <a:defRPr/>
            </a:pPr>
            <a:fld id="{AB534207-0807-4786-B20F-02BC5F050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5pPr>
      <a:lvl6pPr marL="502920" algn="l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6pPr>
      <a:lvl7pPr marL="1005840" algn="l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7pPr>
      <a:lvl8pPr marL="1508760" algn="l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8pPr>
      <a:lvl9pPr marL="2011680" algn="l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Tahoma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3080">
          <a:solidFill>
            <a:schemeClr val="tx1"/>
          </a:solidFill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640">
          <a:solidFill>
            <a:schemeClr val="tx1"/>
          </a:solidFill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762000"/>
            <a:ext cx="7924800" cy="1676400"/>
          </a:xfrm>
        </p:spPr>
        <p:txBody>
          <a:bodyPr/>
          <a:lstStyle/>
          <a:p>
            <a:pPr algn="ctr" eaLnBrk="1" hangingPunct="1"/>
            <a:r>
              <a:rPr lang="en-US" altLang="en-US" sz="4400" b="1" dirty="0" smtClean="0"/>
              <a:t>Allowable Costs: </a:t>
            </a:r>
            <a:br>
              <a:rPr lang="en-US" altLang="en-US" sz="4400" b="1" dirty="0" smtClean="0"/>
            </a:br>
            <a:r>
              <a:rPr lang="en-US" altLang="en-US" sz="4400" b="1" dirty="0" smtClean="0"/>
              <a:t>Related Parties</a:t>
            </a:r>
            <a:endParaRPr lang="en-US" altLang="en-US" sz="4400" b="1" dirty="0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92580" y="4157731"/>
            <a:ext cx="6705600" cy="1101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200" dirty="0" smtClean="0"/>
              <a:t>Long-term Debt Training</a:t>
            </a:r>
            <a:endParaRPr lang="en-US" sz="3200" dirty="0"/>
          </a:p>
          <a:p>
            <a:pPr algn="ctr" eaLnBrk="0" hangingPunct="0"/>
            <a:r>
              <a:rPr lang="en-US" sz="2800" dirty="0" smtClean="0"/>
              <a:t>June 20, 2017</a:t>
            </a:r>
            <a:endParaRPr lang="en-US" sz="28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914401" y="6065520"/>
            <a:ext cx="8077200" cy="96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283" tIns="50642" rIns="101283" bIns="50642">
            <a:spAutoFit/>
          </a:bodyPr>
          <a:lstStyle/>
          <a:p>
            <a:pPr algn="ctr" eaLnBrk="0" hangingPunct="0"/>
            <a:r>
              <a:rPr lang="en-US" sz="2800" dirty="0" smtClean="0"/>
              <a:t>Rhonda Nelson, </a:t>
            </a:r>
            <a:r>
              <a:rPr lang="en-US" sz="2800" dirty="0"/>
              <a:t>Capital Finance </a:t>
            </a:r>
            <a:r>
              <a:rPr lang="en-US" sz="2800" dirty="0" smtClean="0"/>
              <a:t>Analyst</a:t>
            </a:r>
            <a:endParaRPr lang="en-US" sz="2800" dirty="0"/>
          </a:p>
          <a:p>
            <a:pPr algn="ctr" eaLnBrk="0" hangingPunct="0"/>
            <a:r>
              <a:rPr lang="en-US" sz="2800" dirty="0"/>
              <a:t>DAS Chief Financial Office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8168639" cy="160829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Costs Paid to Other Agencies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2362200"/>
            <a:ext cx="894588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smtClean="0"/>
              <a:t>Bond proceeds </a:t>
            </a:r>
            <a:r>
              <a:rPr lang="en-US" altLang="en-US" sz="3600" u="sng" dirty="0" smtClean="0"/>
              <a:t>cannot</a:t>
            </a:r>
            <a:r>
              <a:rPr lang="en-US" altLang="en-US" sz="3600" dirty="0" smtClean="0"/>
              <a:t> be used to pay other state agencies for costs incurred as part of the project unless:</a:t>
            </a:r>
          </a:p>
          <a:p>
            <a:pPr lvl="1">
              <a:lnSpc>
                <a:spcPct val="90000"/>
              </a:lnSpc>
            </a:pPr>
            <a:r>
              <a:rPr lang="en-US" altLang="en-US" sz="3160" dirty="0" smtClean="0"/>
              <a:t>Costs represent out-of-pocket payments to unrelated parties, such as employees of the State; and</a:t>
            </a:r>
          </a:p>
          <a:p>
            <a:pPr lvl="1">
              <a:lnSpc>
                <a:spcPct val="90000"/>
              </a:lnSpc>
            </a:pPr>
            <a:r>
              <a:rPr lang="en-US" altLang="en-US" sz="3160" dirty="0" smtClean="0"/>
              <a:t>The payment to the unrelated party is made no later than 5 banking days after the date bond proceeds are allocated to the costs</a:t>
            </a:r>
            <a:endParaRPr lang="en-US" altLang="en-US" sz="3160" dirty="0"/>
          </a:p>
        </p:txBody>
      </p:sp>
    </p:spTree>
    <p:extLst>
      <p:ext uri="{BB962C8B-B14F-4D97-AF65-F5344CB8AC3E}">
        <p14:creationId xmlns:p14="http://schemas.microsoft.com/office/powerpoint/2010/main" val="185132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760" y="350045"/>
            <a:ext cx="8329613" cy="160829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Examples of Allowed Costs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2362200"/>
            <a:ext cx="894588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smtClean="0"/>
              <a:t>A portion of an employee’s salary can be paid for with bond proceeds </a:t>
            </a:r>
            <a:r>
              <a:rPr lang="en-US" altLang="en-US" sz="3600" u="sng" dirty="0" smtClean="0"/>
              <a:t>if</a:t>
            </a:r>
            <a:r>
              <a:rPr lang="en-US" altLang="en-US" sz="3600" dirty="0" smtClean="0"/>
              <a:t> the costs are allowed to be capitalized to the asset (the “Project”), because such costs are paid to an unrelated party (employee)  </a:t>
            </a:r>
          </a:p>
          <a:p>
            <a:pPr>
              <a:lnSpc>
                <a:spcPct val="90000"/>
              </a:lnSpc>
            </a:pP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Costs paid to DEQ, only if the payment is a reimbursement of a dollar for dollar charge by an outside contractor</a:t>
            </a:r>
            <a:r>
              <a:rPr lang="en-US" altLang="en-US" sz="3000" dirty="0" smtClean="0"/>
              <a:t> 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2944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634413" cy="160829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Examples of Costs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Allowed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94588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smtClean="0"/>
              <a:t>DOJ fee, if the costs do not get passed through to a specific employee’s salary</a:t>
            </a:r>
          </a:p>
          <a:p>
            <a:pPr>
              <a:lnSpc>
                <a:spcPct val="90000"/>
              </a:lnSpc>
            </a:pPr>
            <a:endParaRPr lang="en-US" altLang="en-US" sz="1000" dirty="0" smtClean="0"/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BOLI fee, if the costs do not represent a dollar for dollar reimbursement of costs billed to DEQ by an outside contractor</a:t>
            </a:r>
            <a:endParaRPr lang="en-US" altLang="en-US" sz="3160" dirty="0" smtClean="0"/>
          </a:p>
          <a:p>
            <a:pPr>
              <a:lnSpc>
                <a:spcPct val="90000"/>
              </a:lnSpc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DAS assessment, if it does </a:t>
            </a:r>
            <a:r>
              <a:rPr lang="en-US" altLang="en-US" sz="3600" dirty="0"/>
              <a:t>not represent a dollar for dollar reimbursement of costs billed to </a:t>
            </a:r>
            <a:r>
              <a:rPr lang="en-US" altLang="en-US" sz="3600" dirty="0" smtClean="0"/>
              <a:t>DAS </a:t>
            </a:r>
            <a:r>
              <a:rPr lang="en-US" altLang="en-US" sz="3600" dirty="0"/>
              <a:t>by an outside contractor </a:t>
            </a:r>
            <a:endParaRPr lang="en-US" altLang="en-US" sz="3600" dirty="0" smtClean="0"/>
          </a:p>
          <a:p>
            <a:pPr marL="502920" lvl="1" indent="0">
              <a:lnSpc>
                <a:spcPct val="90000"/>
              </a:lnSpc>
              <a:buNone/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24391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634413" cy="1608296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XI-Q Bond Agency Guide &amp; Training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94588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smtClean="0"/>
              <a:t>An agency guide to the XI-Q bond program will be coming soon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Training sessions on XI-Q bond program to follow</a:t>
            </a:r>
          </a:p>
          <a:p>
            <a:pPr marL="502920" lvl="1" indent="0">
              <a:lnSpc>
                <a:spcPct val="90000"/>
              </a:lnSpc>
              <a:buNone/>
            </a:pP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48039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52500"/>
            <a:ext cx="8549640" cy="1592580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Questions?</a:t>
            </a:r>
          </a:p>
        </p:txBody>
      </p:sp>
      <p:pic>
        <p:nvPicPr>
          <p:cNvPr id="144387" name="Picture 4" descr="MCj04344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620" y="3550920"/>
            <a:ext cx="3054192" cy="343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0E7A523623CB4F8C0C3CD503D8FBAF" ma:contentTypeVersion="10" ma:contentTypeDescription="Create a new document." ma:contentTypeScope="" ma:versionID="9b1f0a128b820d3fcb20353df2d8d6c3">
  <xsd:schema xmlns:xsd="http://www.w3.org/2001/XMLSchema" xmlns:xs="http://www.w3.org/2001/XMLSchema" xmlns:p="http://schemas.microsoft.com/office/2006/metadata/properties" xmlns:ns1="http://schemas.microsoft.com/sharepoint/v3" xmlns:ns2="9333e0c0-1495-4f6e-9f18-9c5629cbe005" xmlns:ns3="c11a4dd1-9999-41de-ad6b-508521c3559d" targetNamespace="http://schemas.microsoft.com/office/2006/metadata/properties" ma:root="true" ma:fieldsID="f0e6b6247e372e1f093a66a1bf209789" ns1:_="" ns2:_="" ns3:_="">
    <xsd:import namespace="http://schemas.microsoft.com/sharepoint/v3"/>
    <xsd:import namespace="9333e0c0-1495-4f6e-9f18-9c5629cbe005"/>
    <xsd:import namespace="c11a4dd1-9999-41de-ad6b-508521c3559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opic_x0020_Area" minOccurs="0"/>
                <xsd:element ref="ns2:Chapter" minOccurs="0"/>
                <xsd:element ref="ns2:Alpha_x002f_Number" minOccurs="0"/>
                <xsd:element ref="ns2:Document_x0020_title" minOccurs="0"/>
                <xsd:element ref="ns3:SharedWithUsers" minOccurs="0"/>
                <xsd:element ref="ns2:Effectiv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3e0c0-1495-4f6e-9f18-9c5629cbe005" elementFormDefault="qualified">
    <xsd:import namespace="http://schemas.microsoft.com/office/2006/documentManagement/types"/>
    <xsd:import namespace="http://schemas.microsoft.com/office/infopath/2007/PartnerControls"/>
    <xsd:element name="Topic_x0020_Area" ma:index="10" nillable="true" ma:displayName="Topic" ma:format="Dropdown" ma:internalName="Topic_x0020_Area">
      <xsd:simpleType>
        <xsd:restriction base="dms:Choice">
          <xsd:enumeration value="OAM"/>
          <xsd:enumeration value="Forms"/>
          <xsd:enumeration value="Debt Disclosures"/>
          <xsd:enumeration value="General Disclosures"/>
          <xsd:enumeration value="SEFA Disclosures"/>
          <xsd:enumeration value="YEC"/>
          <xsd:enumeration value="Publications"/>
          <xsd:enumeration value="Reports"/>
          <xsd:enumeration value="Policies"/>
          <xsd:enumeration value="Training"/>
          <xsd:enumeration value="Statewide Balancing"/>
          <xsd:enumeration value="Accounts Receivable"/>
          <xsd:enumeration value="Security"/>
        </xsd:restriction>
      </xsd:simpleType>
    </xsd:element>
    <xsd:element name="Chapter" ma:index="11" nillable="true" ma:displayName="Chapter" ma:format="Dropdown" ma:internalName="Chapter">
      <xsd:simpleType>
        <xsd:union memberTypes="dms:Text">
          <xsd:simpleType>
            <xsd:restriction base="dms:Choice">
              <xsd:enumeration value="01 - Introduction"/>
              <xsd:enumeration value="05 - R*STARS"/>
              <xsd:enumeration value="10 - Internal control"/>
              <xsd:enumeration value="15 - Accounting &amp; financial reporting"/>
              <xsd:enumeration value="20 - Budgetary accounting &amp; reporting"/>
              <xsd:enumeration value="25 - Management accounting"/>
              <xsd:enumeration value="30 - Federal compliance"/>
              <xsd:enumeration value="35 - Accounts receivable management"/>
              <xsd:enumeration value="40 - Travel"/>
              <xsd:enumeration value="45 - Payroll"/>
              <xsd:enumeration value="50 - Tax issues"/>
              <xsd:enumeration value="55 - Other programs"/>
              <xsd:enumeration value="60 - Chart of accounts"/>
              <xsd:enumeration value="65 - Glossary"/>
              <xsd:enumeration value="70 - Agency lists"/>
              <xsd:enumeration value="75 - Forms"/>
              <xsd:enumeration value="A-G"/>
              <xsd:enumeration value="H- Sample of completed disclosure forms"/>
              <xsd:enumeration value="I- Forms"/>
            </xsd:restriction>
          </xsd:simpleType>
        </xsd:union>
      </xsd:simpleType>
    </xsd:element>
    <xsd:element name="Alpha_x002f_Number" ma:index="12" nillable="true" ma:displayName="Document ID" ma:internalName="Alpha_x002f_Number">
      <xsd:simpleType>
        <xsd:restriction base="dms:Text">
          <xsd:maxLength value="255"/>
        </xsd:restriction>
      </xsd:simpleType>
    </xsd:element>
    <xsd:element name="Document_x0020_title" ma:index="13" nillable="true" ma:displayName="Document Title" ma:description="Enter full title of the document and the URL of the document." ma:format="Hyperlink" ma:internalName="Document_x0020_tit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Effective_x0020_Date" ma:index="15" nillable="true" ma:displayName="Effective Date" ma:internalName="Effective_x0020_Da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1a4dd1-9999-41de-ad6b-508521c355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title xmlns="9333e0c0-1495-4f6e-9f18-9c5629cbe005">
      <Url xsi:nil="true"/>
      <Description xsi:nil="true"/>
    </Document_x0020_title>
    <Chapter xmlns="9333e0c0-1495-4f6e-9f18-9c5629cbe005" xsi:nil="true"/>
    <Alpha_x002f_Number xmlns="9333e0c0-1495-4f6e-9f18-9c5629cbe005" xsi:nil="true"/>
    <Topic_x0020_Area xmlns="9333e0c0-1495-4f6e-9f18-9c5629cbe005">Training</Topic_x0020_Area>
    <Effective_x0020_Date xmlns="9333e0c0-1495-4f6e-9f18-9c5629cbe005" xsi:nil="true"/>
  </documentManagement>
</p:properties>
</file>

<file path=customXml/itemProps1.xml><?xml version="1.0" encoding="utf-8"?>
<ds:datastoreItem xmlns:ds="http://schemas.openxmlformats.org/officeDocument/2006/customXml" ds:itemID="{55A989B5-211D-4111-A757-BA47FA5E434B}"/>
</file>

<file path=customXml/itemProps2.xml><?xml version="1.0" encoding="utf-8"?>
<ds:datastoreItem xmlns:ds="http://schemas.openxmlformats.org/officeDocument/2006/customXml" ds:itemID="{E8FA91C5-8163-4F0E-BE9C-15C7B753BBE2}"/>
</file>

<file path=customXml/itemProps3.xml><?xml version="1.0" encoding="utf-8"?>
<ds:datastoreItem xmlns:ds="http://schemas.openxmlformats.org/officeDocument/2006/customXml" ds:itemID="{E062F509-80CF-41B3-BA0F-46EA64AF39DE}"/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8042</TotalTime>
  <Words>252</Words>
  <Application>Microsoft Office PowerPoint</Application>
  <PresentationFormat>Custom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Blends</vt:lpstr>
      <vt:lpstr>Allowable Costs:  Related Parties</vt:lpstr>
      <vt:lpstr>Costs Paid to Other Agencies </vt:lpstr>
      <vt:lpstr>Examples of Allowed Costs </vt:lpstr>
      <vt:lpstr>Examples of Costs Not Allowed</vt:lpstr>
      <vt:lpstr>XI-Q Bond Agency Guide &amp; Training</vt:lpstr>
      <vt:lpstr>Questions?</vt:lpstr>
    </vt:vector>
  </TitlesOfParts>
  <Company>Oregon Lottery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 Basics for Debt Training 2017 PowerPoint</dc:title>
  <dc:creator>Jean Gabriel</dc:creator>
  <cp:lastModifiedBy>WILLIAMS Karen A * CFO</cp:lastModifiedBy>
  <cp:revision>417</cp:revision>
  <cp:lastPrinted>2017-05-02T16:32:24Z</cp:lastPrinted>
  <dcterms:created xsi:type="dcterms:W3CDTF">2008-11-10T19:32:15Z</dcterms:created>
  <dcterms:modified xsi:type="dcterms:W3CDTF">2017-06-19T22:46:48Z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0x010100CE0E7A523623CB4F8C0C3CD503D8FBAF</vt:lpwstr>
  </property>
</Properties>
</file>