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6B0"/>
    <a:srgbClr val="215968"/>
    <a:srgbClr val="F79646"/>
    <a:srgbClr val="9BBB59"/>
    <a:srgbClr val="92D050"/>
    <a:srgbClr val="745699"/>
    <a:srgbClr val="3AA2B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89AE6-38C8-4884-973D-8408E5A52C9F}" v="11" dt="2025-05-29T18:08:31.09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0911" autoAdjust="0"/>
  </p:normalViewPr>
  <p:slideViewPr>
    <p:cSldViewPr snapToGrid="0">
      <p:cViewPr varScale="1">
        <p:scale>
          <a:sx n="48" d="100"/>
          <a:sy n="48" d="100"/>
        </p:scale>
        <p:origin x="2292" y="48"/>
      </p:cViewPr>
      <p:guideLst>
        <p:guide orient="horz" pos="2880"/>
        <p:guide pos="2160"/>
        <p:guide orient="horz" pos="4014"/>
        <p:guide pos="5192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2700" y="-1338"/>
      </p:cViewPr>
      <p:guideLst/>
    </p:cSldViewPr>
  </p:notesViewPr>
  <p:gridSpacing cx="76200" cy="76200"/>
</p:viewPr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5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4.svg"/><Relationship Id="rId16" Type="http://schemas.openxmlformats.org/officeDocument/2006/relationships/hyperlink" Target="https://www.oregon.gov/oha/PH/HEALTHYPEOPLEFAMILIES/WIC/Documents/wic-coord/exemption-request-for-travel-expenses.pdf" TargetMode="External"/><Relationship Id="rId1" Type="http://schemas.openxmlformats.org/officeDocument/2006/relationships/image" Target="../media/image33.png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hyperlink" Target="https://www.gsa.gov/travel/plan-book/per-diem-rates" TargetMode="External"/><Relationship Id="rId15" Type="http://schemas.openxmlformats.org/officeDocument/2006/relationships/hyperlink" Target="https://www.oregon.gov/oha/PH/HEALTHYPEOPLEFAMILIES/WIC/Documents/wic-coord/Travel-Expense-Reimbursement-Form-WIC.xls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36.svg"/><Relationship Id="rId9" Type="http://schemas.openxmlformats.org/officeDocument/2006/relationships/image" Target="../media/image40.svg"/><Relationship Id="rId14" Type="http://schemas.openxmlformats.org/officeDocument/2006/relationships/hyperlink" Target="https://www.oregon.gov/oha/PH/HEALTHYPEOPLEFAMILIES/WIC/Documents/wic-coord/Travel-Matrix-Information.pdf" TargetMode="External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6F333-984E-4E6D-BEA0-BCE2DBA34EC9}">
      <dsp:nvSpPr>
        <dsp:cNvPr id="0" name=""/>
        <dsp:cNvSpPr/>
      </dsp:nvSpPr>
      <dsp:spPr>
        <a:xfrm>
          <a:off x="7013134" y="2585125"/>
          <a:ext cx="4969036" cy="1182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774"/>
              </a:lnTo>
              <a:lnTo>
                <a:pt x="4969036" y="805774"/>
              </a:lnTo>
              <a:lnTo>
                <a:pt x="4969036" y="11824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1E0DB-2897-4184-8862-4A27B5B23E23}">
      <dsp:nvSpPr>
        <dsp:cNvPr id="0" name=""/>
        <dsp:cNvSpPr/>
      </dsp:nvSpPr>
      <dsp:spPr>
        <a:xfrm>
          <a:off x="6967414" y="2585125"/>
          <a:ext cx="91440" cy="11824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24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E9853-2640-477D-B81F-682EC94B3D4D}">
      <dsp:nvSpPr>
        <dsp:cNvPr id="0" name=""/>
        <dsp:cNvSpPr/>
      </dsp:nvSpPr>
      <dsp:spPr>
        <a:xfrm>
          <a:off x="2044098" y="2585125"/>
          <a:ext cx="4969036" cy="1182404"/>
        </a:xfrm>
        <a:custGeom>
          <a:avLst/>
          <a:gdLst/>
          <a:ahLst/>
          <a:cxnLst/>
          <a:rect l="0" t="0" r="0" b="0"/>
          <a:pathLst>
            <a:path>
              <a:moveTo>
                <a:pt x="4969036" y="0"/>
              </a:moveTo>
              <a:lnTo>
                <a:pt x="4969036" y="805774"/>
              </a:lnTo>
              <a:lnTo>
                <a:pt x="0" y="805774"/>
              </a:lnTo>
              <a:lnTo>
                <a:pt x="0" y="11824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0727C-7A51-4BA3-ACE8-C04DCC4FF9B4}">
      <dsp:nvSpPr>
        <dsp:cNvPr id="0" name=""/>
        <dsp:cNvSpPr/>
      </dsp:nvSpPr>
      <dsp:spPr>
        <a:xfrm>
          <a:off x="4980347" y="3485"/>
          <a:ext cx="4065575" cy="2581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7E5BE-575B-465D-BDC0-41F1AC5BF19B}">
      <dsp:nvSpPr>
        <dsp:cNvPr id="0" name=""/>
        <dsp:cNvSpPr/>
      </dsp:nvSpPr>
      <dsp:spPr>
        <a:xfrm>
          <a:off x="5432077" y="432629"/>
          <a:ext cx="4065575" cy="2581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Cost allocation</a:t>
          </a:r>
          <a:endParaRPr lang="en-US" sz="4800" kern="1200"/>
        </a:p>
      </dsp:txBody>
      <dsp:txXfrm>
        <a:off x="5507691" y="508243"/>
        <a:ext cx="3914347" cy="2430412"/>
      </dsp:txXfrm>
    </dsp:sp>
    <dsp:sp modelId="{CCD7AF5A-D182-42F3-B5B8-3D58C3FC22C5}">
      <dsp:nvSpPr>
        <dsp:cNvPr id="0" name=""/>
        <dsp:cNvSpPr/>
      </dsp:nvSpPr>
      <dsp:spPr>
        <a:xfrm>
          <a:off x="11310" y="3767530"/>
          <a:ext cx="4065575" cy="2581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ECE0E-B123-4EC3-A4AF-4068E5E5E8C7}">
      <dsp:nvSpPr>
        <dsp:cNvPr id="0" name=""/>
        <dsp:cNvSpPr/>
      </dsp:nvSpPr>
      <dsp:spPr>
        <a:xfrm>
          <a:off x="463041" y="4196674"/>
          <a:ext cx="4065575" cy="2581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Local program overhead </a:t>
          </a:r>
          <a:endParaRPr lang="en-US" sz="2600" kern="1200"/>
        </a:p>
      </dsp:txBody>
      <dsp:txXfrm>
        <a:off x="538655" y="4272288"/>
        <a:ext cx="3914347" cy="2430412"/>
      </dsp:txXfrm>
    </dsp:sp>
    <dsp:sp modelId="{00C847FA-7E9C-454D-93BD-675713EFBEE2}">
      <dsp:nvSpPr>
        <dsp:cNvPr id="0" name=""/>
        <dsp:cNvSpPr/>
      </dsp:nvSpPr>
      <dsp:spPr>
        <a:xfrm>
          <a:off x="4980347" y="3767530"/>
          <a:ext cx="4065575" cy="2581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BFB7C-25A8-42D1-8DF9-B5028ADB6C4A}">
      <dsp:nvSpPr>
        <dsp:cNvPr id="0" name=""/>
        <dsp:cNvSpPr/>
      </dsp:nvSpPr>
      <dsp:spPr>
        <a:xfrm>
          <a:off x="5432077" y="4196674"/>
          <a:ext cx="4065575" cy="2581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rent, utilities, legal services, accounting services, administration, personnel/payroll services, county administration, etc.  </a:t>
          </a:r>
          <a:endParaRPr lang="en-US" sz="2600" kern="1200"/>
        </a:p>
      </dsp:txBody>
      <dsp:txXfrm>
        <a:off x="5507691" y="4272288"/>
        <a:ext cx="3914347" cy="2430412"/>
      </dsp:txXfrm>
    </dsp:sp>
    <dsp:sp modelId="{09D20CF8-8253-4A35-8283-178AFE6CDFD4}">
      <dsp:nvSpPr>
        <dsp:cNvPr id="0" name=""/>
        <dsp:cNvSpPr/>
      </dsp:nvSpPr>
      <dsp:spPr>
        <a:xfrm>
          <a:off x="9949383" y="3767530"/>
          <a:ext cx="4065575" cy="2581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38A3F-654F-4C9E-8CE2-04165C9549DC}">
      <dsp:nvSpPr>
        <dsp:cNvPr id="0" name=""/>
        <dsp:cNvSpPr/>
      </dsp:nvSpPr>
      <dsp:spPr>
        <a:xfrm>
          <a:off x="10401113" y="4196674"/>
          <a:ext cx="4065575" cy="2581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Necessary and reasonable. </a:t>
          </a:r>
          <a:endParaRPr lang="en-US" sz="2600" kern="1200" dirty="0"/>
        </a:p>
      </dsp:txBody>
      <dsp:txXfrm>
        <a:off x="10476727" y="4272288"/>
        <a:ext cx="3914347" cy="2430412"/>
      </dsp:txXfrm>
    </dsp:sp>
  </dsp:spTree>
</dsp:drawing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Meta_x0020_Description xmlns="f144fd3f-61b7-45a4-a8a5-a00a4ffd3675" xsi:nil="true"/>
    <URL xmlns="http://schemas.microsoft.com/sharepoint/v3">
      <Url xsi:nil="true"/>
      <Description xsi:nil="true"/>
    </URL>
    <Meta_x0020_Keywords xmlns="f144fd3f-61b7-45a4-a8a5-a00a4ffd367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A3C892-DC2E-43E2-8118-8D85542F3BE6}">
  <ds:schemaRefs>
    <ds:schemaRef ds:uri="6486b52e-4bc1-4f27-a5d2-51c385101c9c"/>
    <ds:schemaRef ds:uri="e6e8db04-53e0-47d7-bd96-70fb2a57fd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5AD2F8-F61B-4ACD-8149-F137E1A72088}"/>
</file>

<file path=customXml/itemProps3.xml><?xml version="1.0" encoding="utf-8"?>
<ds:datastoreItem xmlns:ds="http://schemas.openxmlformats.org/officeDocument/2006/customXml" ds:itemID="{C1D1408B-0C12-47D9-8BF2-4C5F5D3FB5F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dd6eeb-0dd0-4927-947e-a759f08fcf55}" enabled="1" method="Privileged" siteId="{658e63e8-8d39-499c-8f48-13adc9452f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4704</TotalTime>
  <Words>9641</Words>
  <Application>Microsoft Office PowerPoint</Application>
  <PresentationFormat>Custom</PresentationFormat>
  <Paragraphs>1465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Gallery</vt:lpstr>
      <vt:lpstr>WIC Fiscal 101 </vt:lpstr>
      <vt:lpstr>Objectives for this training</vt:lpstr>
      <vt:lpstr>Where does WIC funding come from?</vt:lpstr>
      <vt:lpstr>Where does WIC funding come from?</vt:lpstr>
      <vt:lpstr>Other funding – Farm Direct Nutrition Program</vt:lpstr>
      <vt:lpstr>Other funding</vt:lpstr>
      <vt:lpstr>PowerPoint Presentation</vt:lpstr>
      <vt:lpstr>Caseload Tiers</vt:lpstr>
      <vt:lpstr>How do contracts work?</vt:lpstr>
      <vt:lpstr>Grant award Letters</vt:lpstr>
      <vt:lpstr>Grant award Letters</vt:lpstr>
      <vt:lpstr>Grant award Letters</vt:lpstr>
      <vt:lpstr>How are funds received?</vt:lpstr>
      <vt:lpstr>Understanding the 2 types of WIC fiscal years:  State Fiscal Year</vt:lpstr>
      <vt:lpstr>Understanding the 2 types of WIC fiscal years: Federal Fiscal Year</vt:lpstr>
      <vt:lpstr>Understanding the 2 types of WIC fiscal years Fiscal Year Overlap</vt:lpstr>
      <vt:lpstr>Quarterly Expenditure and Revenue (E&amp;R) Reports   </vt:lpstr>
      <vt:lpstr>Program Element (PE) Numbers in WIC</vt:lpstr>
      <vt:lpstr>PowerPoint Presentation</vt:lpstr>
      <vt:lpstr>Other fiscal requirements</vt:lpstr>
      <vt:lpstr>Other fiscal requirements</vt:lpstr>
      <vt:lpstr>Other fiscal requirements</vt:lpstr>
      <vt:lpstr>Time Studies</vt:lpstr>
      <vt:lpstr>PowerPoint Presentation</vt:lpstr>
      <vt:lpstr>PowerPoint Presentation</vt:lpstr>
      <vt:lpstr>Avoid underspending your WIC grant    Things to consider  </vt:lpstr>
      <vt:lpstr>Avoid underspending your WIC grant  Things to consider</vt:lpstr>
      <vt:lpstr>Avoid underspending your WIC grant  Things to consider</vt:lpstr>
      <vt:lpstr>Reporting expenses in excess of the grant  </vt:lpstr>
      <vt:lpstr>PowerPoint Presentation</vt:lpstr>
      <vt:lpstr>Farm Direct requirements Separate Farm Direct Quarterly Expenditure and Revenue Report </vt:lpstr>
      <vt:lpstr>Travel and training</vt:lpstr>
      <vt:lpstr>National WIC Association Conferences  and Leadership Academy Availability based on funding which is evaluated each biennium</vt:lpstr>
      <vt:lpstr>National WIC Association Conferences  and Leadership Academy Availability based on funding which is evaluated each biennium</vt:lpstr>
      <vt:lpstr>Additional funding in certain circumstances</vt:lpstr>
      <vt:lpstr>Allowable WIC Expenses </vt:lpstr>
      <vt:lpstr>Allowable WIC Expenses </vt:lpstr>
      <vt:lpstr>Local agency fiscal monitoring and compliance review</vt:lpstr>
      <vt:lpstr>Fiscal policy links</vt:lpstr>
      <vt:lpstr>WIC Coordinator Resources</vt:lpstr>
      <vt:lpstr>For more information:</vt:lpstr>
      <vt:lpstr>THANK YOU</vt:lpstr>
    </vt:vector>
  </TitlesOfParts>
  <Company>State of Oregon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OHA-PHD-Rev-Expenditure-Report October 2024</dc:title>
  <dc:creator>Meredith Perkins</dc:creator>
  <cp:lastModifiedBy>Shepherd Christine</cp:lastModifiedBy>
  <cp:revision>46</cp:revision>
  <dcterms:created xsi:type="dcterms:W3CDTF">2025-04-23T19:05:20Z</dcterms:created>
  <dcterms:modified xsi:type="dcterms:W3CDTF">2025-05-30T21:21:28Z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0x01010079012CDB5CCD2847B46468FD3DF1DE6F</vt:lpwstr>
  </property>
  <property fmtid="{D5CDD505-2E9C-101B-9397-08002B2CF9AE}" pid="3" name="Created">
    <vt:filetime>2025-04-23T00:00:00Z</vt:filetime>
  </property>
  <property fmtid="{D5CDD505-2E9C-101B-9397-08002B2CF9AE}" pid="4" name="Creator">
    <vt:lpwstr>Acrobat PDFMaker 23 for Excel</vt:lpwstr>
  </property>
  <property fmtid="{D5CDD505-2E9C-101B-9397-08002B2CF9AE}" pid="5" name="LastSaved">
    <vt:filetime>2025-04-23T00:00:00Z</vt:filetime>
  </property>
  <property fmtid="{D5CDD505-2E9C-101B-9397-08002B2CF9AE}" pid="6" name="MSIP_Label_ebdd6eeb-0dd0-4927-947e-a759f08fcf55_ActionId">
    <vt:lpwstr>fda57f0d-94a1-4441-8f8f-9514d9df9e6d</vt:lpwstr>
  </property>
  <property fmtid="{D5CDD505-2E9C-101B-9397-08002B2CF9AE}" pid="7" name="MSIP_Label_ebdd6eeb-0dd0-4927-947e-a759f08fcf55_ContentBits">
    <vt:lpwstr>0</vt:lpwstr>
  </property>
  <property fmtid="{D5CDD505-2E9C-101B-9397-08002B2CF9AE}" pid="8" name="MSIP_Label_ebdd6eeb-0dd0-4927-947e-a759f08fcf55_Enabled">
    <vt:lpwstr>true</vt:lpwstr>
  </property>
  <property fmtid="{D5CDD505-2E9C-101B-9397-08002B2CF9AE}" pid="9" name="MSIP_Label_ebdd6eeb-0dd0-4927-947e-a759f08fcf55_Method">
    <vt:lpwstr>Privileged</vt:lpwstr>
  </property>
  <property fmtid="{D5CDD505-2E9C-101B-9397-08002B2CF9AE}" pid="10" name="MSIP_Label_ebdd6eeb-0dd0-4927-947e-a759f08fcf55_Name">
    <vt:lpwstr>Level 1 - Published (Items)</vt:lpwstr>
  </property>
  <property fmtid="{D5CDD505-2E9C-101B-9397-08002B2CF9AE}" pid="11" name="MSIP_Label_ebdd6eeb-0dd0-4927-947e-a759f08fcf55_SetDate">
    <vt:lpwstr>2024-10-14T14:33:42Z</vt:lpwstr>
  </property>
  <property fmtid="{D5CDD505-2E9C-101B-9397-08002B2CF9AE}" pid="12" name="MSIP_Label_ebdd6eeb-0dd0-4927-947e-a759f08fcf55_SiteId">
    <vt:lpwstr>658e63e8-8d39-499c-8f48-13adc9452f4c</vt:lpwstr>
  </property>
  <property fmtid="{D5CDD505-2E9C-101B-9397-08002B2CF9AE}" pid="13" name="Producer">
    <vt:lpwstr>Adobe PDF Library 23.8.53</vt:lpwstr>
  </property>
  <property fmtid="{D5CDD505-2E9C-101B-9397-08002B2CF9AE}" pid="14" name="MediaServiceImageTags">
    <vt:lpwstr/>
  </property>
</Properties>
</file>